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0207" autoAdjust="0"/>
  </p:normalViewPr>
  <p:slideViewPr>
    <p:cSldViewPr snapToGrid="0">
      <p:cViewPr varScale="1">
        <p:scale>
          <a:sx n="90" d="100"/>
          <a:sy n="90" d="100"/>
        </p:scale>
        <p:origin x="197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8/18/2018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v-SE"/>
              <a:t>Redigera format för bakgrundstext</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v-SE"/>
              <a:t>Klicka här för att ändra mall för rubrikformat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96DFF08F-DC6B-4601-B491-B0F83F6DD2DA}" type="datetimeFigureOut">
              <a:rPr lang="en-US" dirty="0"/>
              <a:pPr/>
              <a:t>8/18/2018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C7616CA0-919D-4A49-9C8A-62FDFB3A5183}" type="datetimeFigureOut">
              <a:rPr lang="en-US" dirty="0"/>
              <a:pPr/>
              <a:t>8/18/2018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pPr/>
              <a:t>‹N›</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6DFF08F-DC6B-4601-B491-B0F83F6DD2DA}" type="datetimeFigureOut">
              <a:rPr lang="en-US" dirty="0"/>
              <a:pPr/>
              <a:t>8/18/2018</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dirty="0"/>
              <a:pPr/>
              <a:t>‹N›</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1"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4B3B9CD-92AC-44A7-9066-431851008D30}"/>
              </a:ext>
            </a:extLst>
          </p:cNvPr>
          <p:cNvSpPr>
            <a:spLocks noGrp="1"/>
          </p:cNvSpPr>
          <p:nvPr>
            <p:ph type="ctrTitle"/>
          </p:nvPr>
        </p:nvSpPr>
        <p:spPr/>
        <p:txBody>
          <a:bodyPr>
            <a:normAutofit/>
          </a:bodyPr>
          <a:lstStyle/>
          <a:p>
            <a:pPr algn="ctr"/>
            <a:r>
              <a:rPr lang="sv-SE" dirty="0" smtClean="0"/>
              <a:t>CANDIDARSI PER UN LAVORO E FARE UN COLLOQUIO</a:t>
            </a:r>
            <a:endParaRPr lang="sv-SE" dirty="0"/>
          </a:p>
        </p:txBody>
      </p:sp>
      <p:sp>
        <p:nvSpPr>
          <p:cNvPr id="3" name="Underrubrik 2">
            <a:extLst>
              <a:ext uri="{FF2B5EF4-FFF2-40B4-BE49-F238E27FC236}">
                <a16:creationId xmlns="" xmlns:a16="http://schemas.microsoft.com/office/drawing/2014/main" id="{FA56E0CB-60F5-4109-9EB0-286BBE8F9848}"/>
              </a:ext>
            </a:extLst>
          </p:cNvPr>
          <p:cNvSpPr>
            <a:spLocks noGrp="1"/>
          </p:cNvSpPr>
          <p:nvPr>
            <p:ph type="subTitle" idx="1"/>
          </p:nvPr>
        </p:nvSpPr>
        <p:spPr/>
        <p:txBody>
          <a:bodyPr>
            <a:normAutofit fontScale="77500" lnSpcReduction="20000"/>
          </a:bodyPr>
          <a:lstStyle/>
          <a:p>
            <a:r>
              <a:rPr lang="en-GB"/>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lang="sv-SE" dirty="0"/>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45334" y="81340"/>
            <a:ext cx="833837" cy="717630"/>
          </a:xfrm>
          <a:prstGeom prst="rect">
            <a:avLst/>
          </a:prstGeom>
        </p:spPr>
      </p:pic>
      <p:pic>
        <p:nvPicPr>
          <p:cNvPr id="6"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0423106" y="6155156"/>
            <a:ext cx="1476375" cy="419100"/>
          </a:xfrm>
          <a:prstGeom prst="rect">
            <a:avLst/>
          </a:prstGeom>
          <a:noFill/>
        </p:spPr>
      </p:pic>
      <p:pic>
        <p:nvPicPr>
          <p:cNvPr id="9" name="Bildobjekt 8">
            <a:extLst>
              <a:ext uri="{FF2B5EF4-FFF2-40B4-BE49-F238E27FC236}">
                <a16:creationId xmlns="" xmlns:a16="http://schemas.microsoft.com/office/drawing/2014/main" id="{BA22EB08-C01B-4C58-82C6-4DE07188C21A}"/>
              </a:ext>
            </a:extLst>
          </p:cNvPr>
          <p:cNvPicPr>
            <a:picLocks noChangeAspect="1"/>
          </p:cNvPicPr>
          <p:nvPr/>
        </p:nvPicPr>
        <p:blipFill>
          <a:blip r:embed="rId4"/>
          <a:stretch>
            <a:fillRect/>
          </a:stretch>
        </p:blipFill>
        <p:spPr>
          <a:xfrm>
            <a:off x="3910519" y="94441"/>
            <a:ext cx="3764603" cy="4321916"/>
          </a:xfrm>
          <a:prstGeom prst="rect">
            <a:avLst/>
          </a:prstGeom>
        </p:spPr>
      </p:pic>
    </p:spTree>
    <p:extLst>
      <p:ext uri="{BB962C8B-B14F-4D97-AF65-F5344CB8AC3E}">
        <p14:creationId xmlns:p14="http://schemas.microsoft.com/office/powerpoint/2010/main" val="1049582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485DF489-91A1-4A29-B1E6-F520AC6844FD}"/>
              </a:ext>
            </a:extLst>
          </p:cNvPr>
          <p:cNvSpPr>
            <a:spLocks noGrp="1"/>
          </p:cNvSpPr>
          <p:nvPr>
            <p:ph type="ctrTitle"/>
          </p:nvPr>
        </p:nvSpPr>
        <p:spPr/>
        <p:txBody>
          <a:bodyPr/>
          <a:lstStyle/>
          <a:p>
            <a:pPr algn="ctr"/>
            <a:r>
              <a:rPr lang="sv-SE" dirty="0" smtClean="0"/>
              <a:t>DOVE TROVARE UN LAVORO</a:t>
            </a:r>
            <a:endParaRPr lang="sv-SE" dirty="0"/>
          </a:p>
        </p:txBody>
      </p:sp>
      <p:sp>
        <p:nvSpPr>
          <p:cNvPr id="4" name="Rektangel 3">
            <a:extLst>
              <a:ext uri="{FF2B5EF4-FFF2-40B4-BE49-F238E27FC236}">
                <a16:creationId xmlns="" xmlns:a16="http://schemas.microsoft.com/office/drawing/2014/main" id="{F343B946-960D-4988-8D4C-66FAD01C83CB}"/>
              </a:ext>
            </a:extLst>
          </p:cNvPr>
          <p:cNvSpPr/>
          <p:nvPr/>
        </p:nvSpPr>
        <p:spPr>
          <a:xfrm>
            <a:off x="720969" y="96715"/>
            <a:ext cx="10594731" cy="4524315"/>
          </a:xfrm>
          <a:prstGeom prst="rect">
            <a:avLst/>
          </a:prstGeom>
        </p:spPr>
        <p:txBody>
          <a:bodyPr wrap="square">
            <a:spAutoFit/>
          </a:bodyPr>
          <a:lstStyle/>
          <a:p>
            <a:r>
              <a:rPr lang="it-IT" dirty="0" smtClean="0">
                <a:solidFill>
                  <a:srgbClr val="000000"/>
                </a:solidFill>
                <a:latin typeface="Trebuchet MS" panose="020B0603020202020204" pitchFamily="34" charset="0"/>
              </a:rPr>
              <a:t>Quindi </a:t>
            </a:r>
            <a:r>
              <a:rPr lang="it-IT" dirty="0">
                <a:solidFill>
                  <a:srgbClr val="000000"/>
                </a:solidFill>
                <a:latin typeface="Trebuchet MS" panose="020B0603020202020204" pitchFamily="34" charset="0"/>
              </a:rPr>
              <a:t>vuoi candidarti per un lavoro? Ma come fare? Un modo è leggere gli annunci su una rivista o sul web. In entrambi i casi, hai bisogno di mettere insieme una lettera personale, dove dici al datore di lavoro perché tu sei il migliore per quel ruolo.</a:t>
            </a:r>
          </a:p>
          <a:p>
            <a:r>
              <a:rPr lang="it-IT" dirty="0">
                <a:solidFill>
                  <a:srgbClr val="000000"/>
                </a:solidFill>
                <a:latin typeface="Trebuchet MS" panose="020B0603020202020204" pitchFamily="34" charset="0"/>
              </a:rPr>
              <a:t>Alcune volte vengono </a:t>
            </a:r>
            <a:r>
              <a:rPr lang="it-IT" dirty="0" smtClean="0">
                <a:solidFill>
                  <a:srgbClr val="000000"/>
                </a:solidFill>
                <a:latin typeface="Trebuchet MS" panose="020B0603020202020204" pitchFamily="34" charset="0"/>
              </a:rPr>
              <a:t>organizzati degli eventi dove </a:t>
            </a:r>
            <a:r>
              <a:rPr lang="it-IT" dirty="0">
                <a:solidFill>
                  <a:srgbClr val="000000"/>
                </a:solidFill>
                <a:latin typeface="Trebuchet MS" panose="020B0603020202020204" pitchFamily="34" charset="0"/>
              </a:rPr>
              <a:t>i datori di lavoro e i candidati si incontrano per un appuntamento – cioè, provano a conoscersi l’un l’altro il più velocemente possibile, per vedere se possono avere un futuro insieme. Alcune volte è come un’audizione, dove il datore di lavoro chiede ai candidati di presentarsi</a:t>
            </a:r>
            <a:r>
              <a:rPr lang="it-IT" dirty="0" smtClean="0">
                <a:solidFill>
                  <a:srgbClr val="000000"/>
                </a:solidFill>
                <a:latin typeface="Trebuchet MS" panose="020B0603020202020204" pitchFamily="34" charset="0"/>
              </a:rPr>
              <a:t>.</a:t>
            </a:r>
          </a:p>
          <a:p>
            <a:endParaRPr lang="it-IT" dirty="0">
              <a:solidFill>
                <a:srgbClr val="000000"/>
              </a:solidFill>
              <a:latin typeface="Trebuchet MS" panose="020B0603020202020204" pitchFamily="34" charset="0"/>
            </a:endParaRPr>
          </a:p>
          <a:p>
            <a:r>
              <a:rPr lang="it-IT" dirty="0">
                <a:solidFill>
                  <a:srgbClr val="000000"/>
                </a:solidFill>
                <a:latin typeface="Trebuchet MS" panose="020B0603020202020204" pitchFamily="34" charset="0"/>
              </a:rPr>
              <a:t>Un’altra forma moderna è quella degli incontri di reclutamento, i quali sono tenuti dal centro per l’impiego. Possono essere aperti a chiunque sia interessato o invitato appositamente</a:t>
            </a:r>
            <a:r>
              <a:rPr lang="it-IT" dirty="0" smtClean="0">
                <a:solidFill>
                  <a:srgbClr val="000000"/>
                </a:solidFill>
                <a:latin typeface="Trebuchet MS" panose="020B0603020202020204" pitchFamily="34" charset="0"/>
              </a:rPr>
              <a:t>.</a:t>
            </a:r>
          </a:p>
          <a:p>
            <a:endParaRPr lang="it-IT" dirty="0">
              <a:solidFill>
                <a:srgbClr val="000000"/>
              </a:solidFill>
              <a:latin typeface="Trebuchet MS" panose="020B0603020202020204" pitchFamily="34" charset="0"/>
            </a:endParaRPr>
          </a:p>
          <a:p>
            <a:r>
              <a:rPr lang="it-IT" dirty="0">
                <a:solidFill>
                  <a:srgbClr val="000000"/>
                </a:solidFill>
                <a:latin typeface="Trebuchet MS" panose="020B0603020202020204" pitchFamily="34" charset="0"/>
              </a:rPr>
              <a:t>Un metodo più vecchio, provato e testato è semplicemente girovagare e chiedere: al supermercato, al negozio, alla pensione per cani: hai bisogno di qualcuno</a:t>
            </a:r>
            <a:r>
              <a:rPr lang="it-IT" dirty="0" smtClean="0">
                <a:solidFill>
                  <a:srgbClr val="000000"/>
                </a:solidFill>
                <a:latin typeface="Trebuchet MS" panose="020B0603020202020204" pitchFamily="34" charset="0"/>
              </a:rPr>
              <a:t>?</a:t>
            </a:r>
          </a:p>
          <a:p>
            <a:endParaRPr lang="it-IT" dirty="0">
              <a:solidFill>
                <a:srgbClr val="000000"/>
              </a:solidFill>
              <a:latin typeface="Trebuchet MS" panose="020B0603020202020204" pitchFamily="34" charset="0"/>
            </a:endParaRPr>
          </a:p>
          <a:p>
            <a:r>
              <a:rPr lang="it-IT" dirty="0">
                <a:solidFill>
                  <a:srgbClr val="000000"/>
                </a:solidFill>
                <a:latin typeface="Trebuchet MS" panose="020B0603020202020204" pitchFamily="34" charset="0"/>
              </a:rPr>
              <a:t>Qui scoprirai come avere successo – non importa quale lavoro tu stia cercando e come ti candidi!</a:t>
            </a:r>
          </a:p>
          <a:p>
            <a:endParaRPr lang="en-US" b="0" i="0" dirty="0">
              <a:solidFill>
                <a:srgbClr val="000000"/>
              </a:solidFill>
              <a:effectLst/>
              <a:latin typeface="Trebuchet MS" panose="020B0603020202020204" pitchFamily="34" charset="0"/>
            </a:endParaRPr>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2275481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1FAABD5-D3EC-4368-A1DF-591E2BB45204}"/>
              </a:ext>
            </a:extLst>
          </p:cNvPr>
          <p:cNvSpPr>
            <a:spLocks noGrp="1"/>
          </p:cNvSpPr>
          <p:nvPr>
            <p:ph type="ctrTitle"/>
          </p:nvPr>
        </p:nvSpPr>
        <p:spPr/>
        <p:txBody>
          <a:bodyPr>
            <a:normAutofit/>
          </a:bodyPr>
          <a:lstStyle/>
          <a:p>
            <a:r>
              <a:rPr lang="sv-SE" dirty="0" smtClean="0"/>
              <a:t>COMPILARE UNA CANDIDATURA</a:t>
            </a:r>
            <a:endParaRPr lang="sv-SE" dirty="0"/>
          </a:p>
        </p:txBody>
      </p:sp>
      <p:sp>
        <p:nvSpPr>
          <p:cNvPr id="4" name="Rektangel 3">
            <a:extLst>
              <a:ext uri="{FF2B5EF4-FFF2-40B4-BE49-F238E27FC236}">
                <a16:creationId xmlns="" xmlns:a16="http://schemas.microsoft.com/office/drawing/2014/main" id="{AB2B793C-E8E9-4990-BD46-8E18ED684C0C}"/>
              </a:ext>
            </a:extLst>
          </p:cNvPr>
          <p:cNvSpPr/>
          <p:nvPr/>
        </p:nvSpPr>
        <p:spPr>
          <a:xfrm>
            <a:off x="677008" y="354349"/>
            <a:ext cx="11133992" cy="3785652"/>
          </a:xfrm>
          <a:prstGeom prst="rect">
            <a:avLst/>
          </a:prstGeom>
        </p:spPr>
        <p:txBody>
          <a:bodyPr wrap="square">
            <a:spAutoFit/>
          </a:bodyPr>
          <a:lstStyle/>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Leggi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tutto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il</a:t>
            </a:r>
            <a:r>
              <a:rPr lang="en-US" sz="1600" dirty="0" smtClean="0">
                <a:latin typeface="Comic Sans MS" panose="030F0702030302020204" pitchFamily="66" charset="0"/>
                <a:ea typeface="Times New Roman" panose="02020603050405020304" pitchFamily="18" charset="0"/>
              </a:rPr>
              <a:t> document </a:t>
            </a:r>
            <a:r>
              <a:rPr lang="en-US" sz="1600" dirty="0" err="1" smtClean="0">
                <a:latin typeface="Comic Sans MS" panose="030F0702030302020204" pitchFamily="66" charset="0"/>
                <a:ea typeface="Times New Roman" panose="02020603050405020304" pitchFamily="18" charset="0"/>
              </a:rPr>
              <a:t>attentamente</a:t>
            </a:r>
            <a:r>
              <a:rPr lang="en-US" sz="1600" dirty="0" smtClean="0">
                <a:latin typeface="Comic Sans MS" panose="030F0702030302020204" pitchFamily="66" charset="0"/>
                <a:ea typeface="Times New Roman" panose="02020603050405020304" pitchFamily="18" charset="0"/>
              </a:rPr>
              <a:t> prima di </a:t>
            </a:r>
            <a:r>
              <a:rPr lang="en-US" sz="1600" dirty="0" err="1" smtClean="0">
                <a:latin typeface="Comic Sans MS" panose="030F0702030302020204" pitchFamily="66" charset="0"/>
                <a:ea typeface="Times New Roman" panose="02020603050405020304" pitchFamily="18" charset="0"/>
              </a:rPr>
              <a:t>iniziare</a:t>
            </a:r>
            <a:r>
              <a:rPr lang="en-US" sz="1600" dirty="0" smtClean="0">
                <a:latin typeface="Comic Sans MS" panose="030F0702030302020204" pitchFamily="66" charset="0"/>
                <a:ea typeface="Times New Roman" panose="02020603050405020304" pitchFamily="18" charset="0"/>
              </a:rPr>
              <a:t> a </a:t>
            </a:r>
            <a:r>
              <a:rPr lang="en-US" sz="1600" dirty="0" err="1" smtClean="0">
                <a:latin typeface="Comic Sans MS" panose="030F0702030302020204" pitchFamily="66" charset="0"/>
                <a:ea typeface="Times New Roman" panose="02020603050405020304" pitchFamily="18" charset="0"/>
              </a:rPr>
              <a:t>compilare</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Compila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una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brutta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copia</a:t>
            </a:r>
            <a:r>
              <a:rPr lang="en-US" sz="1600" dirty="0" smtClean="0">
                <a:latin typeface="Comic Sans MS" panose="030F0702030302020204" pitchFamily="66" charset="0"/>
                <a:ea typeface="Times New Roman" panose="02020603050405020304" pitchFamily="18" charset="0"/>
              </a:rPr>
              <a:t> e poi </a:t>
            </a:r>
            <a:r>
              <a:rPr lang="en-US" sz="1600" dirty="0" err="1" smtClean="0">
                <a:latin typeface="Comic Sans MS" panose="030F0702030302020204" pitchFamily="66" charset="0"/>
                <a:ea typeface="Times New Roman" panose="02020603050405020304" pitchFamily="18" charset="0"/>
              </a:rPr>
              <a:t>chiedi</a:t>
            </a:r>
            <a:r>
              <a:rPr lang="en-US" sz="1600" dirty="0" smtClean="0">
                <a:latin typeface="Comic Sans MS" panose="030F0702030302020204" pitchFamily="66" charset="0"/>
                <a:ea typeface="Times New Roman" panose="02020603050405020304" pitchFamily="18" charset="0"/>
              </a:rPr>
              <a:t> a </a:t>
            </a:r>
            <a:r>
              <a:rPr lang="en-US" sz="1600" dirty="0" err="1" smtClean="0">
                <a:latin typeface="Comic Sans MS" panose="030F0702030302020204" pitchFamily="66" charset="0"/>
                <a:ea typeface="Times New Roman" panose="02020603050405020304" pitchFamily="18" charset="0"/>
              </a:rPr>
              <a:t>qualcuno</a:t>
            </a:r>
            <a:r>
              <a:rPr lang="en-US" sz="1600" dirty="0" smtClean="0">
                <a:latin typeface="Comic Sans MS" panose="030F0702030302020204" pitchFamily="66" charset="0"/>
                <a:ea typeface="Times New Roman" panose="02020603050405020304" pitchFamily="18" charset="0"/>
              </a:rPr>
              <a:t> di </a:t>
            </a:r>
            <a:r>
              <a:rPr lang="en-US" sz="1600" dirty="0" err="1" smtClean="0">
                <a:latin typeface="Comic Sans MS" panose="030F0702030302020204" pitchFamily="66" charset="0"/>
                <a:ea typeface="Times New Roman" panose="02020603050405020304" pitchFamily="18" charset="0"/>
              </a:rPr>
              <a:t>controllarla</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Scrivi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ordinatamente</a:t>
            </a:r>
            <a:r>
              <a:rPr lang="en-US" sz="1600" dirty="0" smtClean="0">
                <a:latin typeface="Comic Sans MS" panose="030F0702030302020204" pitchFamily="66" charset="0"/>
                <a:ea typeface="Times New Roman" panose="02020603050405020304" pitchFamily="18" charset="0"/>
              </a:rPr>
              <a:t> con </a:t>
            </a:r>
            <a:r>
              <a:rPr lang="en-US" sz="1600" dirty="0" err="1" smtClean="0">
                <a:latin typeface="Comic Sans MS" panose="030F0702030302020204" pitchFamily="66" charset="0"/>
                <a:ea typeface="Times New Roman" panose="02020603050405020304" pitchFamily="18" charset="0"/>
              </a:rPr>
              <a:t>una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penna</a:t>
            </a:r>
            <a:r>
              <a:rPr lang="en-US" sz="1600" dirty="0" smtClean="0">
                <a:latin typeface="Comic Sans MS" panose="030F0702030302020204" pitchFamily="66" charset="0"/>
                <a:ea typeface="Times New Roman" panose="02020603050405020304" pitchFamily="18" charset="0"/>
              </a:rPr>
              <a:t> near </a:t>
            </a:r>
            <a:r>
              <a:rPr lang="en-US" sz="1600" dirty="0" err="1" smtClean="0">
                <a:latin typeface="Comic Sans MS" panose="030F0702030302020204" pitchFamily="66" charset="0"/>
                <a:ea typeface="Times New Roman" panose="02020603050405020304" pitchFamily="18" charset="0"/>
              </a:rPr>
              <a:t>oppure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blu</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Segui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esattamente</a:t>
            </a:r>
            <a:r>
              <a:rPr lang="en-US" sz="1600" dirty="0" smtClean="0">
                <a:latin typeface="Comic Sans MS" panose="030F0702030302020204" pitchFamily="66" charset="0"/>
                <a:ea typeface="Times New Roman" panose="02020603050405020304" pitchFamily="18" charset="0"/>
              </a:rPr>
              <a:t> le </a:t>
            </a:r>
            <a:r>
              <a:rPr lang="en-US" sz="1600" dirty="0" err="1" smtClean="0">
                <a:latin typeface="Comic Sans MS" panose="030F0702030302020204" pitchFamily="66" charset="0"/>
                <a:ea typeface="Times New Roman" panose="02020603050405020304" pitchFamily="18" charset="0"/>
              </a:rPr>
              <a:t>indicazioni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potrebbe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richiedere</a:t>
            </a:r>
            <a:r>
              <a:rPr lang="en-US" sz="1600" dirty="0" smtClean="0">
                <a:latin typeface="Comic Sans MS" panose="030F0702030302020204" pitchFamily="66" charset="0"/>
                <a:ea typeface="Times New Roman" panose="02020603050405020304" pitchFamily="18" charset="0"/>
              </a:rPr>
              <a:t> di </a:t>
            </a:r>
            <a:r>
              <a:rPr lang="en-US" sz="1600" dirty="0" err="1" smtClean="0">
                <a:latin typeface="Comic Sans MS" panose="030F0702030302020204" pitchFamily="66" charset="0"/>
                <a:ea typeface="Times New Roman" panose="02020603050405020304" pitchFamily="18" charset="0"/>
              </a:rPr>
              <a:t>scrivere</a:t>
            </a:r>
            <a:r>
              <a:rPr lang="en-US" sz="1600" dirty="0" smtClean="0">
                <a:latin typeface="Comic Sans MS" panose="030F0702030302020204" pitchFamily="66" charset="0"/>
                <a:ea typeface="Times New Roman" panose="02020603050405020304" pitchFamily="18" charset="0"/>
              </a:rPr>
              <a:t> in MAIUSCOLO in </a:t>
            </a:r>
            <a:r>
              <a:rPr lang="en-US" sz="1600" dirty="0" err="1" smtClean="0">
                <a:latin typeface="Comic Sans MS" panose="030F0702030302020204" pitchFamily="66" charset="0"/>
                <a:ea typeface="Times New Roman" panose="02020603050405020304" pitchFamily="18" charset="0"/>
              </a:rPr>
              <a:t>alcune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sezioni</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Rispondi</a:t>
            </a:r>
            <a:r>
              <a:rPr lang="en-US" sz="1600" dirty="0" smtClean="0">
                <a:latin typeface="Comic Sans MS" panose="030F0702030302020204" pitchFamily="66" charset="0"/>
                <a:ea typeface="Times New Roman" panose="02020603050405020304" pitchFamily="18" charset="0"/>
              </a:rPr>
              <a:t> a </a:t>
            </a:r>
            <a:r>
              <a:rPr lang="en-US" sz="1600" dirty="0" err="1" smtClean="0">
                <a:latin typeface="Comic Sans MS" panose="030F0702030302020204" pitchFamily="66" charset="0"/>
                <a:ea typeface="Times New Roman" panose="02020603050405020304" pitchFamily="18" charset="0"/>
              </a:rPr>
              <a:t>tutte</a:t>
            </a:r>
            <a:r>
              <a:rPr lang="en-US" sz="1600" dirty="0" smtClean="0">
                <a:latin typeface="Comic Sans MS" panose="030F0702030302020204" pitchFamily="66" charset="0"/>
                <a:ea typeface="Times New Roman" panose="02020603050405020304" pitchFamily="18" charset="0"/>
              </a:rPr>
              <a:t> le </a:t>
            </a:r>
            <a:r>
              <a:rPr lang="en-US" sz="1600" dirty="0" err="1" smtClean="0">
                <a:latin typeface="Comic Sans MS" panose="030F0702030302020204" pitchFamily="66" charset="0"/>
                <a:ea typeface="Times New Roman" panose="02020603050405020304" pitchFamily="18" charset="0"/>
              </a:rPr>
              <a:t>domande</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Scrivi</a:t>
            </a:r>
            <a:r>
              <a:rPr lang="en-US" sz="1600" dirty="0" smtClean="0">
                <a:latin typeface="Comic Sans MS" panose="030F0702030302020204" pitchFamily="66" charset="0"/>
                <a:ea typeface="Times New Roman" panose="02020603050405020304" pitchFamily="18" charset="0"/>
              </a:rPr>
              <a:t> in </a:t>
            </a:r>
            <a:r>
              <a:rPr lang="en-US" sz="1600" dirty="0" err="1" smtClean="0">
                <a:latin typeface="Comic Sans MS" panose="030F0702030302020204" pitchFamily="66" charset="0"/>
                <a:ea typeface="Times New Roman" panose="02020603050405020304" pitchFamily="18" charset="0"/>
              </a:rPr>
              <a:t>modo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completo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il</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tuo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indirizzo</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Elenca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tutti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corsi</a:t>
            </a:r>
            <a:r>
              <a:rPr lang="en-US" sz="1600" dirty="0" smtClean="0">
                <a:latin typeface="Comic Sans MS" panose="030F0702030302020204" pitchFamily="66" charset="0"/>
                <a:ea typeface="Times New Roman" panose="02020603050405020304" pitchFamily="18" charset="0"/>
              </a:rPr>
              <a:t> e le </a:t>
            </a:r>
            <a:r>
              <a:rPr lang="en-US" sz="1600" dirty="0" err="1" smtClean="0">
                <a:latin typeface="Comic Sans MS" panose="030F0702030302020204" pitchFamily="66" charset="0"/>
                <a:ea typeface="Times New Roman" panose="02020603050405020304" pitchFamily="18" charset="0"/>
              </a:rPr>
              <a:t>qualifiche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che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possiedi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Inserisci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anche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il</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voto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ottenuto</a:t>
            </a:r>
            <a:r>
              <a:rPr lang="en-US" sz="1600" dirty="0" smtClean="0">
                <a:latin typeface="Comic Sans MS" panose="030F0702030302020204" pitchFamily="66" charset="0"/>
                <a:ea typeface="Times New Roman" panose="02020603050405020304" pitchFamily="18" charset="0"/>
              </a:rPr>
              <a:t>, se lo </a:t>
            </a:r>
            <a:r>
              <a:rPr lang="en-US" sz="1600" dirty="0" err="1" smtClean="0">
                <a:latin typeface="Comic Sans MS" panose="030F0702030302020204" pitchFamily="66" charset="0"/>
                <a:ea typeface="Times New Roman" panose="02020603050405020304" pitchFamily="18" charset="0"/>
              </a:rPr>
              <a:t>ricordi</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Inserisci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tuoi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lavori</a:t>
            </a:r>
            <a:r>
              <a:rPr lang="en-US" sz="1600" dirty="0" smtClean="0">
                <a:latin typeface="Comic Sans MS" panose="030F0702030302020204" pitchFamily="66" charset="0"/>
                <a:ea typeface="Times New Roman" panose="02020603050405020304" pitchFamily="18" charset="0"/>
              </a:rPr>
              <a:t> part-time, </a:t>
            </a:r>
            <a:r>
              <a:rPr lang="en-US" sz="1600" dirty="0" err="1" smtClean="0">
                <a:latin typeface="Comic Sans MS" panose="030F0702030302020204" pitchFamily="66" charset="0"/>
                <a:ea typeface="Times New Roman" panose="02020603050405020304" pitchFamily="18" charset="0"/>
              </a:rPr>
              <a:t>attività</a:t>
            </a:r>
            <a:r>
              <a:rPr lang="en-US" sz="1600" dirty="0" smtClean="0">
                <a:latin typeface="Comic Sans MS" panose="030F0702030302020204" pitchFamily="66" charset="0"/>
                <a:ea typeface="Times New Roman" panose="02020603050405020304" pitchFamily="18" charset="0"/>
              </a:rPr>
              <a:t> di </a:t>
            </a:r>
            <a:r>
              <a:rPr lang="en-US" sz="1600" dirty="0" err="1" smtClean="0">
                <a:latin typeface="Comic Sans MS" panose="030F0702030302020204" pitchFamily="66" charset="0"/>
                <a:ea typeface="Times New Roman" panose="02020603050405020304" pitchFamily="18" charset="0"/>
              </a:rPr>
              <a:t>volontariato</a:t>
            </a:r>
            <a:r>
              <a:rPr lang="en-US" sz="1600" dirty="0" smtClean="0">
                <a:latin typeface="Comic Sans MS" panose="030F0702030302020204" pitchFamily="66" charset="0"/>
                <a:ea typeface="Times New Roman" panose="02020603050405020304" pitchFamily="18" charset="0"/>
              </a:rPr>
              <a:t> e </a:t>
            </a:r>
            <a:r>
              <a:rPr lang="en-US" sz="1600" dirty="0" err="1" smtClean="0">
                <a:latin typeface="Comic Sans MS" panose="030F0702030302020204" pitchFamily="66" charset="0"/>
                <a:ea typeface="Times New Roman" panose="02020603050405020304" pitchFamily="18" charset="0"/>
              </a:rPr>
              <a:t>tirocini</a:t>
            </a:r>
            <a:r>
              <a:rPr lang="en-US" sz="1600" dirty="0" smtClean="0">
                <a:latin typeface="Comic Sans MS" panose="030F0702030302020204" pitchFamily="66" charset="0"/>
                <a:ea typeface="Times New Roman" panose="02020603050405020304" pitchFamily="18" charset="0"/>
              </a:rPr>
              <a:t>.</a:t>
            </a: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Includi</a:t>
            </a:r>
            <a:r>
              <a:rPr lang="en-US" sz="1600" dirty="0" smtClean="0">
                <a:latin typeface="Comic Sans MS" panose="030F0702030302020204" pitchFamily="66" charset="0"/>
                <a:ea typeface="Times New Roman" panose="02020603050405020304" pitchFamily="18" charset="0"/>
              </a:rPr>
              <a:t> le </a:t>
            </a:r>
            <a:r>
              <a:rPr lang="en-US" sz="1600" dirty="0" err="1" smtClean="0">
                <a:latin typeface="Comic Sans MS" panose="030F0702030302020204" pitchFamily="66" charset="0"/>
                <a:ea typeface="Times New Roman" panose="02020603050405020304" pitchFamily="18" charset="0"/>
              </a:rPr>
              <a:t>attività</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che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svolgi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nel</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tuo</a:t>
            </a:r>
            <a:r>
              <a:rPr lang="en-US" sz="1600" dirty="0" smtClean="0">
                <a:latin typeface="Comic Sans MS" panose="030F0702030302020204" pitchFamily="66" charset="0"/>
                <a:ea typeface="Times New Roman" panose="02020603050405020304" pitchFamily="18" charset="0"/>
              </a:rPr>
              <a:t> tempo </a:t>
            </a:r>
            <a:r>
              <a:rPr lang="en-US" sz="1600" dirty="0" err="1" smtClean="0">
                <a:latin typeface="Comic Sans MS" panose="030F0702030302020204" pitchFamily="66" charset="0"/>
                <a:ea typeface="Times New Roman" panose="02020603050405020304" pitchFamily="18" charset="0"/>
              </a:rPr>
              <a:t>libero</a:t>
            </a:r>
            <a:r>
              <a:rPr lang="en-US" sz="1600" dirty="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Ultilizza</a:t>
            </a:r>
            <a:r>
              <a:rPr lang="en-US" sz="1600" dirty="0" smtClean="0">
                <a:latin typeface="Comic Sans MS" panose="030F0702030302020204" pitchFamily="66" charset="0"/>
                <a:ea typeface="Times New Roman" panose="02020603050405020304" pitchFamily="18" charset="0"/>
              </a:rPr>
              <a:t> la </a:t>
            </a:r>
            <a:r>
              <a:rPr lang="en-US" sz="1600" dirty="0" err="1" smtClean="0">
                <a:latin typeface="Comic Sans MS" panose="030F0702030302020204" pitchFamily="66" charset="0"/>
                <a:ea typeface="Times New Roman" panose="02020603050405020304" pitchFamily="18" charset="0"/>
              </a:rPr>
              <a:t>sezione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ulteriori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informazioni</a:t>
            </a:r>
            <a:r>
              <a:rPr lang="en-US" sz="1600" dirty="0" smtClean="0">
                <a:latin typeface="Comic Sans MS" panose="030F0702030302020204" pitchFamily="66" charset="0"/>
                <a:ea typeface="Times New Roman" panose="02020603050405020304" pitchFamily="18" charset="0"/>
              </a:rPr>
              <a:t>” per </a:t>
            </a:r>
            <a:r>
              <a:rPr lang="en-US" sz="1600" dirty="0" err="1" smtClean="0">
                <a:latin typeface="Comic Sans MS" panose="030F0702030302020204" pitchFamily="66" charset="0"/>
                <a:ea typeface="Times New Roman" panose="02020603050405020304" pitchFamily="18" charset="0"/>
              </a:rPr>
              <a:t>promuovere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stesso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Collega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tuoi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punti</a:t>
            </a:r>
            <a:r>
              <a:rPr lang="en-US" sz="1600" dirty="0" smtClean="0">
                <a:latin typeface="Comic Sans MS" panose="030F0702030302020204" pitchFamily="66" charset="0"/>
                <a:ea typeface="Times New Roman" panose="02020603050405020304" pitchFamily="18" charset="0"/>
              </a:rPr>
              <a:t> di </a:t>
            </a:r>
            <a:r>
              <a:rPr lang="en-US" sz="1600" dirty="0" err="1" smtClean="0">
                <a:latin typeface="Comic Sans MS" panose="030F0702030302020204" pitchFamily="66" charset="0"/>
                <a:ea typeface="Times New Roman" panose="02020603050405020304" pitchFamily="18" charset="0"/>
              </a:rPr>
              <a:t>forza</a:t>
            </a:r>
            <a:r>
              <a:rPr lang="en-US" sz="1600" dirty="0" smtClean="0">
                <a:latin typeface="Comic Sans MS" panose="030F0702030302020204" pitchFamily="66" charset="0"/>
                <a:ea typeface="Times New Roman" panose="02020603050405020304" pitchFamily="18" charset="0"/>
              </a:rPr>
              <a:t> e le </a:t>
            </a:r>
            <a:r>
              <a:rPr lang="en-US" sz="1600" dirty="0" err="1" smtClean="0">
                <a:latin typeface="Comic Sans MS" panose="030F0702030302020204" pitchFamily="66" charset="0"/>
                <a:ea typeface="Times New Roman" panose="02020603050405020304" pitchFamily="18" charset="0"/>
              </a:rPr>
              <a:t>tue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abilità</a:t>
            </a:r>
            <a:r>
              <a:rPr lang="en-US" sz="1600" dirty="0" smtClean="0">
                <a:latin typeface="Comic Sans MS" panose="030F0702030302020204" pitchFamily="66" charset="0"/>
                <a:ea typeface="Times New Roman" panose="02020603050405020304" pitchFamily="18" charset="0"/>
              </a:rPr>
              <a:t> con </a:t>
            </a:r>
            <a:r>
              <a:rPr lang="en-US" sz="1600" dirty="0" err="1" smtClean="0">
                <a:latin typeface="Comic Sans MS" panose="030F0702030302020204" pitchFamily="66" charset="0"/>
                <a:ea typeface="Times New Roman" panose="02020603050405020304" pitchFamily="18" charset="0"/>
              </a:rPr>
              <a:t>ciò</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che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sta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cercando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il</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datore</a:t>
            </a:r>
            <a:r>
              <a:rPr lang="en-US" sz="1600" dirty="0" smtClean="0">
                <a:latin typeface="Comic Sans MS" panose="030F0702030302020204" pitchFamily="66" charset="0"/>
                <a:ea typeface="Times New Roman" panose="02020603050405020304" pitchFamily="18" charset="0"/>
              </a:rPr>
              <a:t> di </a:t>
            </a:r>
            <a:r>
              <a:rPr lang="en-US" sz="1600" dirty="0" err="1" smtClean="0">
                <a:latin typeface="Comic Sans MS" panose="030F0702030302020204" pitchFamily="66" charset="0"/>
                <a:ea typeface="Times New Roman" panose="02020603050405020304" pitchFamily="18" charset="0"/>
              </a:rPr>
              <a:t>lavoro</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Controlla</a:t>
            </a:r>
            <a:r>
              <a:rPr lang="en-US" sz="1600" dirty="0" smtClean="0">
                <a:latin typeface="Comic Sans MS" panose="030F0702030302020204" pitchFamily="66" charset="0"/>
                <a:ea typeface="Times New Roman" panose="02020603050405020304" pitchFamily="18" charset="0"/>
              </a:rPr>
              <a:t> la </a:t>
            </a:r>
            <a:r>
              <a:rPr lang="en-US" sz="1600" dirty="0" err="1" smtClean="0">
                <a:latin typeface="Comic Sans MS" panose="030F0702030302020204" pitchFamily="66" charset="0"/>
                <a:ea typeface="Times New Roman" panose="02020603050405020304" pitchFamily="18" charset="0"/>
              </a:rPr>
              <a:t>candidatura</a:t>
            </a:r>
            <a:r>
              <a:rPr lang="en-US" sz="1600" dirty="0" smtClean="0">
                <a:latin typeface="Comic Sans MS" panose="030F0702030302020204" pitchFamily="66" charset="0"/>
                <a:ea typeface="Times New Roman" panose="02020603050405020304" pitchFamily="18" charset="0"/>
              </a:rPr>
              <a:t> e </a:t>
            </a:r>
            <a:r>
              <a:rPr lang="en-US" sz="1600" dirty="0" err="1" smtClean="0">
                <a:latin typeface="Comic Sans MS" panose="030F0702030302020204" pitchFamily="66" charset="0"/>
                <a:ea typeface="Times New Roman" panose="02020603050405020304" pitchFamily="18" charset="0"/>
              </a:rPr>
              <a:t>correggi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gli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errori</a:t>
            </a:r>
            <a:r>
              <a:rPr lang="en-US" sz="1600" dirty="0" smtClean="0">
                <a:latin typeface="Comic Sans MS" panose="030F0702030302020204" pitchFamily="66" charset="0"/>
                <a:ea typeface="Times New Roman" panose="02020603050405020304" pitchFamily="18" charset="0"/>
              </a:rPr>
              <a:t> (se ci </a:t>
            </a:r>
            <a:r>
              <a:rPr lang="en-US" sz="1600" dirty="0" err="1" smtClean="0">
                <a:latin typeface="Comic Sans MS" panose="030F0702030302020204" pitchFamily="66" charset="0"/>
                <a:ea typeface="Times New Roman" panose="02020603050405020304" pitchFamily="18" charset="0"/>
              </a:rPr>
              <a:t>sono</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Tieni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una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copia</a:t>
            </a:r>
            <a:r>
              <a:rPr lang="en-US" sz="1600" dirty="0" smtClean="0">
                <a:latin typeface="Comic Sans MS" panose="030F0702030302020204" pitchFamily="66" charset="0"/>
                <a:ea typeface="Times New Roman" panose="02020603050405020304" pitchFamily="18" charset="0"/>
              </a:rPr>
              <a:t> della </a:t>
            </a:r>
            <a:r>
              <a:rPr lang="en-US" sz="1600" dirty="0" err="1" smtClean="0">
                <a:latin typeface="Comic Sans MS" panose="030F0702030302020204" pitchFamily="66" charset="0"/>
                <a:ea typeface="Times New Roman" panose="02020603050405020304" pitchFamily="18" charset="0"/>
              </a:rPr>
              <a:t>candidatura</a:t>
            </a:r>
            <a:r>
              <a:rPr lang="en-US" sz="1600" dirty="0" smtClean="0">
                <a:latin typeface="Comic Sans MS" panose="030F0702030302020204" pitchFamily="66" charset="0"/>
                <a:ea typeface="Times New Roman" panose="02020603050405020304" pitchFamily="18" charset="0"/>
              </a:rPr>
              <a:t> per </a:t>
            </a:r>
            <a:r>
              <a:rPr lang="en-US" sz="1600" dirty="0" err="1" smtClean="0">
                <a:latin typeface="Comic Sans MS" panose="030F0702030302020204" pitchFamily="66" charset="0"/>
                <a:ea typeface="Times New Roman" panose="02020603050405020304" pitchFamily="18" charset="0"/>
              </a:rPr>
              <a:t>referenze</a:t>
            </a:r>
            <a:r>
              <a:rPr lang="en-US" sz="1600" dirty="0" smtClean="0">
                <a:latin typeface="Comic Sans MS" panose="030F0702030302020204" pitchFamily="66" charset="0"/>
                <a:ea typeface="Times New Roman" panose="02020603050405020304" pitchFamily="18" charset="0"/>
              </a:rPr>
              <a:t> future.</a:t>
            </a:r>
          </a:p>
          <a:p>
            <a:pPr marL="342900" lvl="0" indent="-342900">
              <a:spcAft>
                <a:spcPts val="0"/>
              </a:spcAft>
              <a:buFont typeface="Symbol" panose="05050102010706020507" pitchFamily="18" charset="2"/>
              <a:buChar char=""/>
              <a:tabLst>
                <a:tab pos="228600" algn="l"/>
              </a:tabLst>
            </a:pPr>
            <a:r>
              <a:rPr lang="en-US" sz="1600" dirty="0" err="1" smtClean="0">
                <a:latin typeface="Comic Sans MS" panose="030F0702030302020204" pitchFamily="66" charset="0"/>
                <a:ea typeface="Times New Roman" panose="02020603050405020304" pitchFamily="18" charset="0"/>
              </a:rPr>
              <a:t>Invia</a:t>
            </a:r>
            <a:r>
              <a:rPr lang="en-US" sz="1600" dirty="0" smtClean="0">
                <a:latin typeface="Comic Sans MS" panose="030F0702030302020204" pitchFamily="66" charset="0"/>
                <a:ea typeface="Times New Roman" panose="02020603050405020304" pitchFamily="18" charset="0"/>
              </a:rPr>
              <a:t> la </a:t>
            </a:r>
            <a:r>
              <a:rPr lang="en-US" sz="1600" dirty="0" err="1" smtClean="0">
                <a:latin typeface="Comic Sans MS" panose="030F0702030302020204" pitchFamily="66" charset="0"/>
                <a:ea typeface="Times New Roman" panose="02020603050405020304" pitchFamily="18" charset="0"/>
              </a:rPr>
              <a:t>tua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candidatura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velocemente</a:t>
            </a:r>
            <a:r>
              <a:rPr lang="en-US" sz="1600" dirty="0" smtClean="0">
                <a:latin typeface="Comic Sans MS" panose="030F0702030302020204" pitchFamily="66" charset="0"/>
                <a:ea typeface="Times New Roman" panose="02020603050405020304" pitchFamily="18" charset="0"/>
              </a:rPr>
              <a:t> – </a:t>
            </a:r>
            <a:r>
              <a:rPr lang="en-US" sz="1600" dirty="0" err="1" smtClean="0">
                <a:latin typeface="Comic Sans MS" panose="030F0702030302020204" pitchFamily="66" charset="0"/>
                <a:ea typeface="Times New Roman" panose="02020603050405020304" pitchFamily="18" charset="0"/>
              </a:rPr>
              <a:t>spesso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c’è</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una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scadenza</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prefissata</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n-US" sz="1600" dirty="0" smtClean="0">
                <a:latin typeface="Comic Sans MS" panose="030F0702030302020204" pitchFamily="66" charset="0"/>
                <a:ea typeface="Times New Roman" panose="02020603050405020304" pitchFamily="18" charset="0"/>
              </a:rPr>
              <a:t>Non </a:t>
            </a:r>
            <a:r>
              <a:rPr lang="en-US" sz="1600" dirty="0" err="1" smtClean="0">
                <a:latin typeface="Comic Sans MS" panose="030F0702030302020204" pitchFamily="66" charset="0"/>
                <a:ea typeface="Times New Roman" panose="02020603050405020304" pitchFamily="18" charset="0"/>
              </a:rPr>
              <a:t>lasciare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spazi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vuoti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rispondi</a:t>
            </a:r>
            <a:r>
              <a:rPr lang="en-US" sz="1600" dirty="0" smtClean="0">
                <a:latin typeface="Comic Sans MS" panose="030F0702030302020204" pitchFamily="66" charset="0"/>
                <a:ea typeface="Times New Roman" panose="02020603050405020304" pitchFamily="18" charset="0"/>
              </a:rPr>
              <a:t> “non </a:t>
            </a:r>
            <a:r>
              <a:rPr lang="en-US" sz="1600" dirty="0" err="1" smtClean="0">
                <a:latin typeface="Comic Sans MS" panose="030F0702030302020204" pitchFamily="66" charset="0"/>
                <a:ea typeface="Times New Roman" panose="02020603050405020304" pitchFamily="18" charset="0"/>
              </a:rPr>
              <a:t>pertinente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oppure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nessuno</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alle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domande</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che</a:t>
            </a:r>
            <a:r>
              <a:rPr lang="en-US" sz="1600" dirty="0" smtClean="0">
                <a:latin typeface="Comic Sans MS" panose="030F0702030302020204" pitchFamily="66" charset="0"/>
                <a:ea typeface="Times New Roman" panose="02020603050405020304" pitchFamily="18" charset="0"/>
              </a:rPr>
              <a:t> non </a:t>
            </a:r>
            <a:r>
              <a:rPr lang="en-US" sz="1600" dirty="0" err="1" smtClean="0">
                <a:latin typeface="Comic Sans MS" panose="030F0702030302020204" pitchFamily="66" charset="0"/>
                <a:ea typeface="Times New Roman" panose="02020603050405020304" pitchFamily="18" charset="0"/>
              </a:rPr>
              <a:t>ti</a:t>
            </a:r>
            <a:r>
              <a:rPr lang="en-US" sz="1600" dirty="0" smtClean="0">
                <a:latin typeface="Comic Sans MS" panose="030F0702030302020204" pitchFamily="66" charset="0"/>
                <a:ea typeface="Times New Roman" panose="02020603050405020304" pitchFamily="18" charset="0"/>
              </a:rPr>
              <a:t> </a:t>
            </a:r>
            <a:r>
              <a:rPr lang="en-US" sz="1600" dirty="0" err="1" smtClean="0">
                <a:latin typeface="Comic Sans MS" panose="030F0702030302020204" pitchFamily="66" charset="0"/>
                <a:ea typeface="Times New Roman" panose="02020603050405020304" pitchFamily="18" charset="0"/>
              </a:rPr>
              <a:t>riguardano</a:t>
            </a:r>
            <a:r>
              <a:rPr lang="en-US" sz="1600" dirty="0" smtClean="0">
                <a:latin typeface="Comic Sans MS" panose="030F0702030302020204" pitchFamily="66" charset="0"/>
                <a:ea typeface="Times New Roman" panose="02020603050405020304" pitchFamily="18" charset="0"/>
              </a:rPr>
              <a:t>.</a:t>
            </a:r>
            <a:endParaRPr lang="sv-SE" sz="1600" dirty="0">
              <a:latin typeface="Times New Roman" panose="02020603050405020304" pitchFamily="18" charset="0"/>
              <a:ea typeface="Times New Roman" panose="02020603050405020304" pitchFamily="18" charset="0"/>
            </a:endParaRPr>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1564810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E89E01D6-E54D-4FBB-91BC-14ACE328CA1C}"/>
              </a:ext>
            </a:extLst>
          </p:cNvPr>
          <p:cNvSpPr>
            <a:spLocks noGrp="1"/>
          </p:cNvSpPr>
          <p:nvPr>
            <p:ph type="ctrTitle"/>
          </p:nvPr>
        </p:nvSpPr>
        <p:spPr>
          <a:xfrm>
            <a:off x="457200" y="4960137"/>
            <a:ext cx="7631723" cy="1463040"/>
          </a:xfrm>
        </p:spPr>
        <p:txBody>
          <a:bodyPr/>
          <a:lstStyle/>
          <a:p>
            <a:r>
              <a:rPr lang="sv-SE" dirty="0"/>
              <a:t>Check list </a:t>
            </a:r>
            <a:r>
              <a:rPr lang="sv-SE" dirty="0" smtClean="0"/>
              <a:t>PER IL CURRICULUM</a:t>
            </a:r>
            <a:endParaRPr lang="sv-SE" dirty="0"/>
          </a:p>
        </p:txBody>
      </p:sp>
      <p:sp>
        <p:nvSpPr>
          <p:cNvPr id="4" name="Rektangel 3">
            <a:extLst>
              <a:ext uri="{FF2B5EF4-FFF2-40B4-BE49-F238E27FC236}">
                <a16:creationId xmlns="" xmlns:a16="http://schemas.microsoft.com/office/drawing/2014/main" id="{5D964865-836E-40C3-B8A5-D8A5DDB47537}"/>
              </a:ext>
            </a:extLst>
          </p:cNvPr>
          <p:cNvSpPr/>
          <p:nvPr/>
        </p:nvSpPr>
        <p:spPr>
          <a:xfrm>
            <a:off x="457201" y="2"/>
            <a:ext cx="10832122" cy="4339650"/>
          </a:xfrm>
          <a:prstGeom prst="rect">
            <a:avLst/>
          </a:prstGeom>
        </p:spPr>
        <p:txBody>
          <a:bodyPr wrap="square">
            <a:spAutoFit/>
          </a:bodyPr>
          <a:lstStyle/>
          <a:p>
            <a:pPr marL="342900" indent="-342900">
              <a:lnSpc>
                <a:spcPct val="115000"/>
              </a:lnSpc>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Controlla l’ortografia</a:t>
            </a:r>
          </a:p>
          <a:p>
            <a:pPr marL="342900" indent="-342900">
              <a:lnSpc>
                <a:spcPct val="115000"/>
              </a:lnSpc>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Controlla la grammtica</a:t>
            </a:r>
          </a:p>
          <a:p>
            <a:pPr marL="342900" indent="-342900">
              <a:lnSpc>
                <a:spcPct val="115000"/>
              </a:lnSpc>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Non più di 2 fogli A4</a:t>
            </a: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Paragrafi non troppo densi</a:t>
            </a: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Facile e chiaro da leggere</a:t>
            </a: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Informazioni  più importanti sulla prima pagina</a:t>
            </a:r>
            <a:endParaRPr lang="sv-S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Utilizza elenchi puntati per renderlo facilmente leggibile</a:t>
            </a: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Utilizza </a:t>
            </a:r>
            <a:r>
              <a:rPr lang="sv-SE" sz="1600" b="1" dirty="0" smtClean="0">
                <a:latin typeface="Calibri" panose="020F0502020204030204" pitchFamily="34" charset="0"/>
                <a:ea typeface="Calibri" panose="020F0502020204030204" pitchFamily="34" charset="0"/>
                <a:cs typeface="Times New Roman" panose="02020603050405020304" pitchFamily="18" charset="0"/>
              </a:rPr>
              <a:t>GRASSETTO </a:t>
            </a:r>
            <a:r>
              <a:rPr lang="sv-SE" sz="1600" dirty="0" smtClean="0">
                <a:latin typeface="Calibri" panose="020F0502020204030204" pitchFamily="34" charset="0"/>
                <a:ea typeface="Calibri" panose="020F0502020204030204" pitchFamily="34" charset="0"/>
                <a:cs typeface="Times New Roman" panose="02020603050405020304" pitchFamily="18" charset="0"/>
              </a:rPr>
              <a:t>e il </a:t>
            </a:r>
            <a:r>
              <a:rPr lang="sv-SE" sz="1600" i="1" dirty="0" smtClean="0">
                <a:latin typeface="Calibri" panose="020F0502020204030204" pitchFamily="34" charset="0"/>
                <a:ea typeface="Calibri" panose="020F0502020204030204" pitchFamily="34" charset="0"/>
                <a:cs typeface="Times New Roman" panose="02020603050405020304" pitchFamily="18" charset="0"/>
              </a:rPr>
              <a:t>corsivo </a:t>
            </a:r>
            <a:r>
              <a:rPr lang="sv-SE" sz="1600" dirty="0" smtClean="0">
                <a:latin typeface="Calibri" panose="020F0502020204030204" pitchFamily="34" charset="0"/>
                <a:ea typeface="Calibri" panose="020F0502020204030204" pitchFamily="34" charset="0"/>
                <a:cs typeface="Times New Roman" panose="02020603050405020304" pitchFamily="18" charset="0"/>
              </a:rPr>
              <a:t>per sottolineare le parti più importanti</a:t>
            </a:r>
            <a:endParaRPr lang="sv-SE" sz="16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Non più di due tipi di carattere diversi</a:t>
            </a:r>
            <a:endParaRPr lang="sv-S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Inserisci il tuo nome in alto e con un carattere grande</a:t>
            </a:r>
            <a:endParaRPr lang="sv-S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Hai inserito le lingue che parli?</a:t>
            </a: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Quali conoscenze di tecnologia possiedi?</a:t>
            </a:r>
            <a:endParaRPr lang="sv-S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Hai la patente di guida?</a:t>
            </a:r>
            <a:endParaRPr lang="sv-SE"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Elenca i tuoi interessi collegati al lavoro e mostra come sai lavorare in team</a:t>
            </a:r>
          </a:p>
          <a:p>
            <a:pPr marL="342900" lvl="0" indent="-342900">
              <a:lnSpc>
                <a:spcPct val="115000"/>
              </a:lnSpc>
              <a:spcAft>
                <a:spcPts val="0"/>
              </a:spcAft>
              <a:buFont typeface="Symbol" panose="05050102010706020507" pitchFamily="18" charset="2"/>
              <a:buChar char=""/>
            </a:pPr>
            <a:r>
              <a:rPr lang="sv-SE" sz="1600" dirty="0" smtClean="0">
                <a:latin typeface="Calibri" panose="020F0502020204030204" pitchFamily="34" charset="0"/>
                <a:ea typeface="Calibri" panose="020F0502020204030204" pitchFamily="34" charset="0"/>
                <a:cs typeface="Times New Roman" panose="02020603050405020304" pitchFamily="18" charset="0"/>
              </a:rPr>
              <a:t>Hai inserito le referenze?</a:t>
            </a:r>
            <a:endParaRPr lang="sv-SE"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3290161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2C0D4DFA-4213-4562-9F16-660B09085261}"/>
              </a:ext>
            </a:extLst>
          </p:cNvPr>
          <p:cNvSpPr>
            <a:spLocks noGrp="1"/>
          </p:cNvSpPr>
          <p:nvPr>
            <p:ph type="ctrTitle"/>
          </p:nvPr>
        </p:nvSpPr>
        <p:spPr/>
        <p:txBody>
          <a:bodyPr/>
          <a:lstStyle/>
          <a:p>
            <a:r>
              <a:rPr lang="sv-SE" dirty="0" smtClean="0"/>
              <a:t>COLLOQUIO DI LAVORO</a:t>
            </a:r>
            <a:endParaRPr lang="sv-SE" dirty="0"/>
          </a:p>
        </p:txBody>
      </p:sp>
      <p:pic>
        <p:nvPicPr>
          <p:cNvPr id="5" name="Bildobjekt 4">
            <a:extLst>
              <a:ext uri="{FF2B5EF4-FFF2-40B4-BE49-F238E27FC236}">
                <a16:creationId xmlns="" xmlns:a16="http://schemas.microsoft.com/office/drawing/2014/main" id="{F7551B07-43BA-475C-94FC-7F6C6B78662C}"/>
              </a:ext>
            </a:extLst>
          </p:cNvPr>
          <p:cNvPicPr>
            <a:picLocks noChangeAspect="1"/>
          </p:cNvPicPr>
          <p:nvPr/>
        </p:nvPicPr>
        <p:blipFill>
          <a:blip r:embed="rId2"/>
          <a:stretch>
            <a:fillRect/>
          </a:stretch>
        </p:blipFill>
        <p:spPr>
          <a:xfrm>
            <a:off x="3214687" y="142570"/>
            <a:ext cx="5762625" cy="4257675"/>
          </a:xfrm>
          <a:prstGeom prst="rect">
            <a:avLst/>
          </a:prstGeom>
        </p:spPr>
      </p:pic>
      <p:pic>
        <p:nvPicPr>
          <p:cNvPr id="6"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3"/>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3479303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F2F5D325-4F44-4DA0-AA37-2DD65570F722}"/>
              </a:ext>
            </a:extLst>
          </p:cNvPr>
          <p:cNvSpPr>
            <a:spLocks noGrp="1"/>
          </p:cNvSpPr>
          <p:nvPr>
            <p:ph type="ctrTitle"/>
          </p:nvPr>
        </p:nvSpPr>
        <p:spPr/>
        <p:txBody>
          <a:bodyPr>
            <a:normAutofit/>
          </a:bodyPr>
          <a:lstStyle/>
          <a:p>
            <a:r>
              <a:rPr lang="sv-SE" dirty="0" smtClean="0"/>
              <a:t>PREPARARSI PER UN COLLOQUIO</a:t>
            </a:r>
            <a:endParaRPr lang="sv-SE" dirty="0"/>
          </a:p>
        </p:txBody>
      </p:sp>
      <p:sp>
        <p:nvSpPr>
          <p:cNvPr id="4" name="Rektangel 3">
            <a:extLst>
              <a:ext uri="{FF2B5EF4-FFF2-40B4-BE49-F238E27FC236}">
                <a16:creationId xmlns="" xmlns:a16="http://schemas.microsoft.com/office/drawing/2014/main" id="{7A73A1D7-B7B3-44F2-B610-48AB72F8E538}"/>
              </a:ext>
            </a:extLst>
          </p:cNvPr>
          <p:cNvSpPr/>
          <p:nvPr/>
        </p:nvSpPr>
        <p:spPr>
          <a:xfrm>
            <a:off x="217629" y="498599"/>
            <a:ext cx="11635902" cy="3416320"/>
          </a:xfrm>
          <a:prstGeom prst="rect">
            <a:avLst/>
          </a:prstGeom>
        </p:spPr>
        <p:txBody>
          <a:bodyPr wrap="square">
            <a:spAutoFit/>
          </a:bodyPr>
          <a:lstStyle/>
          <a:p>
            <a:r>
              <a:rPr lang="it-IT" dirty="0" smtClean="0">
                <a:solidFill>
                  <a:srgbClr val="000000"/>
                </a:solidFill>
                <a:latin typeface="Trebuchet MS" panose="020B0603020202020204" pitchFamily="34" charset="0"/>
              </a:rPr>
              <a:t>I </a:t>
            </a:r>
            <a:r>
              <a:rPr lang="it-IT" dirty="0">
                <a:solidFill>
                  <a:srgbClr val="000000"/>
                </a:solidFill>
                <a:latin typeface="Trebuchet MS" panose="020B0603020202020204" pitchFamily="34" charset="0"/>
              </a:rPr>
              <a:t>datori di lavoro spesso organizzano colloqui quando vogliono assumere qualcuno. Durante il colloquio, il datore di lavoro cerca i tuoi punti di forza e debolezza, valuta le tue qualifiche, le esperienze e altre abilità, e cercherà di determinare le tue attitudini al lavoro, la tua idoneità, la tua motivazione e la tua maturità.</a:t>
            </a:r>
          </a:p>
          <a:p>
            <a:endParaRPr lang="it-IT" dirty="0"/>
          </a:p>
          <a:p>
            <a:r>
              <a:rPr lang="it-IT" dirty="0">
                <a:solidFill>
                  <a:srgbClr val="000000"/>
                </a:solidFill>
                <a:latin typeface="Trebuchet MS" panose="020B0603020202020204" pitchFamily="34" charset="0"/>
              </a:rPr>
              <a:t>Un colloquio può sembrare stimolante ed eccitante, ma anche difficile e un po’ preoccupante. Il colloquio serve principalmente al datore di lavoro, per carpire quante più informazioni possibili su di te, per vedere se sei la persona che sta cercando. Alcuni datori di lavoro sono bravi in questo, altri sono meno abituati a fare colloqui. </a:t>
            </a:r>
          </a:p>
          <a:p>
            <a:endParaRPr lang="it-IT" dirty="0"/>
          </a:p>
          <a:p>
            <a:r>
              <a:rPr lang="it-IT" dirty="0" smtClean="0">
                <a:solidFill>
                  <a:srgbClr val="000000"/>
                </a:solidFill>
                <a:latin typeface="Trebuchet MS" panose="020B0603020202020204" pitchFamily="34" charset="0"/>
              </a:rPr>
              <a:t>L’interazione tra te e il reclutatore è importante per te, per dare una buona impressione e, magari, essere assunto. Quindi, ecco le cose che puoi fare per prepararti.</a:t>
            </a:r>
          </a:p>
          <a:p>
            <a:endParaRPr lang="en-US" dirty="0">
              <a:solidFill>
                <a:srgbClr val="000000"/>
              </a:solidFill>
              <a:latin typeface="Trebuchet MS" panose="020B0603020202020204" pitchFamily="34" charset="0"/>
            </a:endParaRPr>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106017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81F2DDC1-27B6-45C8-A4A4-0D01858EC090}"/>
              </a:ext>
            </a:extLst>
          </p:cNvPr>
          <p:cNvSpPr>
            <a:spLocks noGrp="1"/>
          </p:cNvSpPr>
          <p:nvPr>
            <p:ph type="ctrTitle"/>
          </p:nvPr>
        </p:nvSpPr>
        <p:spPr/>
        <p:txBody>
          <a:bodyPr/>
          <a:lstStyle/>
          <a:p>
            <a:r>
              <a:rPr lang="sv-SE" dirty="0" smtClean="0"/>
              <a:t>COME VESTIRSI</a:t>
            </a:r>
            <a:endParaRPr lang="sv-SE" dirty="0"/>
          </a:p>
        </p:txBody>
      </p:sp>
      <p:sp>
        <p:nvSpPr>
          <p:cNvPr id="4" name="Rektangel 3">
            <a:extLst>
              <a:ext uri="{FF2B5EF4-FFF2-40B4-BE49-F238E27FC236}">
                <a16:creationId xmlns="" xmlns:a16="http://schemas.microsoft.com/office/drawing/2014/main" id="{A83514F2-7706-4516-BC85-AAB44A4F590F}"/>
              </a:ext>
            </a:extLst>
          </p:cNvPr>
          <p:cNvSpPr/>
          <p:nvPr/>
        </p:nvSpPr>
        <p:spPr>
          <a:xfrm>
            <a:off x="943583" y="671209"/>
            <a:ext cx="9328826" cy="3477875"/>
          </a:xfrm>
          <a:prstGeom prst="rect">
            <a:avLst/>
          </a:prstGeom>
        </p:spPr>
        <p:txBody>
          <a:bodyPr wrap="square">
            <a:spAutoFit/>
          </a:bodyPr>
          <a:lstStyle/>
          <a:p>
            <a:r>
              <a:rPr lang="sv-SE" sz="2000" dirty="0" smtClean="0"/>
              <a:t>Come ti vestiresti per un colloquio di lavoro nei seguenti settori? Trova le foto online, sui giornali e confrontali con persone della tua classe. Avete la stessa idea di livello di formalità? </a:t>
            </a:r>
            <a:endParaRPr lang="sv-SE" sz="2000" dirty="0"/>
          </a:p>
          <a:p>
            <a:r>
              <a:rPr lang="sv-SE" sz="2000" dirty="0"/>
              <a:t> </a:t>
            </a:r>
          </a:p>
          <a:p>
            <a:r>
              <a:rPr lang="sv-SE" sz="2000" dirty="0"/>
              <a:t>o </a:t>
            </a:r>
            <a:r>
              <a:rPr lang="sv-SE" sz="2000" dirty="0" smtClean="0"/>
              <a:t>Amministrazione, economia, giurisprudenza</a:t>
            </a:r>
            <a:endParaRPr lang="sv-SE" sz="2000" dirty="0"/>
          </a:p>
          <a:p>
            <a:r>
              <a:rPr lang="sv-SE" sz="2000" dirty="0"/>
              <a:t>o </a:t>
            </a:r>
            <a:r>
              <a:rPr lang="sv-SE" sz="2000" dirty="0" smtClean="0"/>
              <a:t>Edilizia</a:t>
            </a:r>
            <a:endParaRPr lang="sv-SE" sz="2000" dirty="0"/>
          </a:p>
          <a:p>
            <a:r>
              <a:rPr lang="sv-SE" sz="2000" dirty="0"/>
              <a:t>o Computer/IT </a:t>
            </a:r>
          </a:p>
          <a:p>
            <a:r>
              <a:rPr lang="sv-SE" sz="2000" dirty="0"/>
              <a:t>o </a:t>
            </a:r>
            <a:r>
              <a:rPr lang="sv-SE" sz="2000" dirty="0" smtClean="0"/>
              <a:t>Commercio e Marketing </a:t>
            </a:r>
            <a:endParaRPr lang="sv-SE" sz="2000" dirty="0"/>
          </a:p>
          <a:p>
            <a:r>
              <a:rPr lang="sv-SE" sz="2000" dirty="0"/>
              <a:t>o </a:t>
            </a:r>
            <a:r>
              <a:rPr lang="sv-SE" sz="2000" dirty="0" smtClean="0"/>
              <a:t>Artigianato</a:t>
            </a:r>
            <a:endParaRPr lang="sv-SE" sz="2000" dirty="0"/>
          </a:p>
          <a:p>
            <a:r>
              <a:rPr lang="sv-SE" sz="2000" dirty="0"/>
              <a:t>o </a:t>
            </a:r>
            <a:r>
              <a:rPr lang="sv-SE" sz="2000" dirty="0" smtClean="0"/>
              <a:t>Hotel, Ristoranti, </a:t>
            </a:r>
            <a:r>
              <a:rPr lang="sv-SE" sz="2000" dirty="0"/>
              <a:t>Catering </a:t>
            </a:r>
          </a:p>
          <a:p>
            <a:r>
              <a:rPr lang="sv-SE" sz="2000" dirty="0"/>
              <a:t>o </a:t>
            </a:r>
            <a:r>
              <a:rPr lang="sv-SE" sz="2000" dirty="0" smtClean="0"/>
              <a:t>Servizi e cura della persona</a:t>
            </a:r>
            <a:endParaRPr lang="sv-SE" sz="2000" dirty="0"/>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220656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5C4C9A47-83B4-4284-A138-49462415755B}"/>
              </a:ext>
            </a:extLst>
          </p:cNvPr>
          <p:cNvSpPr>
            <a:spLocks noGrp="1"/>
          </p:cNvSpPr>
          <p:nvPr>
            <p:ph type="ctrTitle"/>
          </p:nvPr>
        </p:nvSpPr>
        <p:spPr/>
        <p:txBody>
          <a:bodyPr>
            <a:normAutofit/>
          </a:bodyPr>
          <a:lstStyle/>
          <a:p>
            <a:r>
              <a:rPr lang="sv-SE" sz="4000" dirty="0" smtClean="0"/>
              <a:t>DOMANDE PER PREPARARSI </a:t>
            </a:r>
            <a:r>
              <a:rPr lang="sv-SE" sz="4000" dirty="0" smtClean="0"/>
              <a:t>AD </a:t>
            </a:r>
            <a:r>
              <a:rPr lang="sv-SE" sz="4000" dirty="0" smtClean="0"/>
              <a:t>UN COLLOQUIO</a:t>
            </a:r>
            <a:endParaRPr lang="sv-SE" sz="4000" dirty="0"/>
          </a:p>
        </p:txBody>
      </p:sp>
      <p:sp>
        <p:nvSpPr>
          <p:cNvPr id="4" name="Rektangel 3">
            <a:extLst>
              <a:ext uri="{FF2B5EF4-FFF2-40B4-BE49-F238E27FC236}">
                <a16:creationId xmlns="" xmlns:a16="http://schemas.microsoft.com/office/drawing/2014/main" id="{56F30E56-EC75-453B-B90A-51E76F37FA80}"/>
              </a:ext>
            </a:extLst>
          </p:cNvPr>
          <p:cNvSpPr/>
          <p:nvPr/>
        </p:nvSpPr>
        <p:spPr>
          <a:xfrm>
            <a:off x="175097" y="0"/>
            <a:ext cx="11916383" cy="4555093"/>
          </a:xfrm>
          <a:prstGeom prst="rect">
            <a:avLst/>
          </a:prstGeom>
        </p:spPr>
        <p:txBody>
          <a:bodyPr wrap="square">
            <a:spAutoFit/>
          </a:bodyPr>
          <a:lstStyle/>
          <a:p>
            <a:r>
              <a:rPr lang="sv-SE" sz="1600" dirty="0"/>
              <a:t>1. </a:t>
            </a:r>
            <a:r>
              <a:rPr lang="sv-SE" sz="1600" dirty="0" smtClean="0"/>
              <a:t>Raccontaci di te (Questa potrebbe essere la prima e l’unica </a:t>
            </a:r>
            <a:r>
              <a:rPr lang="sv-SE" sz="1600" dirty="0" smtClean="0"/>
              <a:t>domanda) </a:t>
            </a:r>
            <a:endParaRPr lang="sv-SE" sz="1600" dirty="0"/>
          </a:p>
          <a:p>
            <a:r>
              <a:rPr lang="sv-SE" sz="1600" dirty="0"/>
              <a:t>2. </a:t>
            </a:r>
            <a:r>
              <a:rPr lang="sv-SE" sz="1600" dirty="0" smtClean="0"/>
              <a:t>Perchè hai scelto questa professione? Che cosa vuoi fare in futuro? </a:t>
            </a:r>
            <a:endParaRPr lang="sv-SE" sz="1600" dirty="0"/>
          </a:p>
          <a:p>
            <a:r>
              <a:rPr lang="sv-SE" sz="1600" dirty="0"/>
              <a:t>3. </a:t>
            </a:r>
            <a:r>
              <a:rPr lang="sv-SE" sz="1600" dirty="0" smtClean="0"/>
              <a:t>Perchè vuoi lavorare nella nostra azienda? Che cosa conosci dell’azienda? </a:t>
            </a:r>
            <a:endParaRPr lang="sv-SE" sz="1600" dirty="0"/>
          </a:p>
          <a:p>
            <a:r>
              <a:rPr lang="sv-SE" sz="1600" dirty="0"/>
              <a:t>4. </a:t>
            </a:r>
            <a:r>
              <a:rPr lang="sv-SE" sz="1600" dirty="0" smtClean="0"/>
              <a:t>Quali prodotti o servizi della nostra azienda trovi maggiormente interessante?</a:t>
            </a:r>
          </a:p>
          <a:p>
            <a:r>
              <a:rPr lang="sv-SE" sz="1600" dirty="0" smtClean="0"/>
              <a:t>5</a:t>
            </a:r>
            <a:r>
              <a:rPr lang="sv-SE" sz="1600" dirty="0"/>
              <a:t>. </a:t>
            </a:r>
            <a:r>
              <a:rPr lang="sv-SE" sz="1600" dirty="0" smtClean="0"/>
              <a:t>Che aspettative hai? </a:t>
            </a:r>
            <a:endParaRPr lang="sv-SE" sz="1600" dirty="0"/>
          </a:p>
          <a:p>
            <a:r>
              <a:rPr lang="sv-SE" sz="1600" dirty="0"/>
              <a:t>6. </a:t>
            </a:r>
            <a:r>
              <a:rPr lang="sv-SE" sz="1600" dirty="0" smtClean="0"/>
              <a:t>Dove vorresti essere tra cinque anni? Tra dieci anni? </a:t>
            </a:r>
            <a:endParaRPr lang="sv-SE" sz="1600" dirty="0"/>
          </a:p>
          <a:p>
            <a:r>
              <a:rPr lang="sv-SE" sz="1600" dirty="0"/>
              <a:t>7. </a:t>
            </a:r>
            <a:r>
              <a:rPr lang="sv-SE" sz="1600" dirty="0" smtClean="0"/>
              <a:t>Come gestisci lo stress? </a:t>
            </a:r>
            <a:endParaRPr lang="sv-SE" sz="1600" dirty="0"/>
          </a:p>
          <a:p>
            <a:r>
              <a:rPr lang="sv-SE" sz="1600" dirty="0"/>
              <a:t>8. </a:t>
            </a:r>
            <a:r>
              <a:rPr lang="sv-SE" sz="1600" dirty="0" smtClean="0"/>
              <a:t>Come prendi le decisioni? Lo fai da solo/a oppure chiedi consiglio ad altri? Su quali basi decidi? </a:t>
            </a:r>
            <a:endParaRPr lang="sv-SE" sz="1600" dirty="0"/>
          </a:p>
          <a:p>
            <a:r>
              <a:rPr lang="sv-SE" sz="1600" dirty="0"/>
              <a:t>9. </a:t>
            </a:r>
            <a:r>
              <a:rPr lang="sv-SE" sz="1600" dirty="0" smtClean="0"/>
              <a:t>Quanto guadagni oggi / nel tuo ultimo lavoro? Puoi iniziare domani oppure hai un periodo di preavviso da dare? </a:t>
            </a:r>
            <a:endParaRPr lang="sv-SE" sz="1600" dirty="0"/>
          </a:p>
          <a:p>
            <a:r>
              <a:rPr lang="sv-SE" sz="1600" dirty="0"/>
              <a:t>10. </a:t>
            </a:r>
            <a:r>
              <a:rPr lang="sv-SE" sz="1600" dirty="0" smtClean="0"/>
              <a:t>Che tipo di leader preferisci? </a:t>
            </a:r>
            <a:endParaRPr lang="sv-SE" sz="1600" dirty="0"/>
          </a:p>
          <a:p>
            <a:r>
              <a:rPr lang="sv-SE" sz="1600" dirty="0"/>
              <a:t>11. </a:t>
            </a:r>
            <a:r>
              <a:rPr lang="sv-SE" sz="1600" dirty="0" smtClean="0"/>
              <a:t>Che cosa hai imparato nei lavori svolti precedentemente? Quale lavoro ti è piaciuto maggiormente? </a:t>
            </a:r>
            <a:endParaRPr lang="sv-SE" sz="1600" dirty="0"/>
          </a:p>
          <a:p>
            <a:r>
              <a:rPr lang="sv-SE" sz="1600" dirty="0"/>
              <a:t>12. </a:t>
            </a:r>
            <a:r>
              <a:rPr lang="sv-SE" sz="1600" dirty="0" smtClean="0"/>
              <a:t>Hai referenze da datori di lavoro precedenti? </a:t>
            </a:r>
            <a:endParaRPr lang="sv-SE" sz="1600" dirty="0"/>
          </a:p>
          <a:p>
            <a:r>
              <a:rPr lang="sv-SE" sz="1600" dirty="0"/>
              <a:t>13. </a:t>
            </a:r>
            <a:r>
              <a:rPr lang="sv-SE" sz="1600" dirty="0" smtClean="0"/>
              <a:t>Che cosa hai fatto in passato per il tuo sviluppo professionale? </a:t>
            </a:r>
            <a:endParaRPr lang="sv-SE" sz="1600" dirty="0"/>
          </a:p>
          <a:p>
            <a:r>
              <a:rPr lang="sv-SE" sz="1600" dirty="0"/>
              <a:t>14. </a:t>
            </a:r>
            <a:r>
              <a:rPr lang="sv-SE" sz="1600" dirty="0" smtClean="0"/>
              <a:t>Quali sono i tuoi punti di forza? </a:t>
            </a:r>
            <a:endParaRPr lang="sv-SE" sz="1600" dirty="0"/>
          </a:p>
          <a:p>
            <a:r>
              <a:rPr lang="sv-SE" sz="1600" dirty="0"/>
              <a:t>15. </a:t>
            </a:r>
            <a:r>
              <a:rPr lang="sv-SE" sz="1600" dirty="0" smtClean="0"/>
              <a:t>Quali sono i tuoi punti di debolezza? </a:t>
            </a:r>
            <a:endParaRPr lang="sv-SE" sz="1600" dirty="0"/>
          </a:p>
          <a:p>
            <a:r>
              <a:rPr lang="sv-SE" sz="1600" dirty="0"/>
              <a:t>16. </a:t>
            </a:r>
            <a:r>
              <a:rPr lang="sv-SE" sz="1600" dirty="0" smtClean="0"/>
              <a:t>Che cosa significa collaborare per te? </a:t>
            </a:r>
            <a:endParaRPr lang="sv-SE" sz="1600" dirty="0"/>
          </a:p>
          <a:p>
            <a:r>
              <a:rPr lang="sv-SE" sz="1600" dirty="0"/>
              <a:t>17. </a:t>
            </a:r>
            <a:r>
              <a:rPr lang="sv-SE" sz="1600" dirty="0" smtClean="0"/>
              <a:t>Come gestisci il conflitto? </a:t>
            </a:r>
            <a:endParaRPr lang="sv-SE" sz="1600" dirty="0"/>
          </a:p>
          <a:p>
            <a:r>
              <a:rPr lang="sv-SE" dirty="0"/>
              <a:t> </a:t>
            </a:r>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9657167" y="5107880"/>
            <a:ext cx="1528285" cy="1315297"/>
          </a:xfrm>
          <a:prstGeom prst="rect">
            <a:avLst/>
          </a:prstGeom>
        </p:spPr>
      </p:pic>
    </p:spTree>
    <p:extLst>
      <p:ext uri="{BB962C8B-B14F-4D97-AF65-F5344CB8AC3E}">
        <p14:creationId xmlns:p14="http://schemas.microsoft.com/office/powerpoint/2010/main" val="1444126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355</TotalTime>
  <Words>1000</Words>
  <Application>Microsoft Office PowerPoint</Application>
  <PresentationFormat>Widescreen</PresentationFormat>
  <Paragraphs>78</Paragraphs>
  <Slides>8</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8</vt:i4>
      </vt:variant>
    </vt:vector>
  </HeadingPairs>
  <TitlesOfParts>
    <vt:vector size="17" baseType="lpstr">
      <vt:lpstr>Calibri</vt:lpstr>
      <vt:lpstr>Comic Sans MS</vt:lpstr>
      <vt:lpstr>Symbol</vt:lpstr>
      <vt:lpstr>Times New Roman</vt:lpstr>
      <vt:lpstr>Trebuchet MS</vt:lpstr>
      <vt:lpstr>Tw Cen MT</vt:lpstr>
      <vt:lpstr>Tw Cen MT Condensed</vt:lpstr>
      <vt:lpstr>Wingdings 3</vt:lpstr>
      <vt:lpstr>Integral</vt:lpstr>
      <vt:lpstr>CANDIDARSI PER UN LAVORO E FARE UN COLLOQUIO</vt:lpstr>
      <vt:lpstr>DOVE TROVARE UN LAVORO</vt:lpstr>
      <vt:lpstr>COMPILARE UNA CANDIDATURA</vt:lpstr>
      <vt:lpstr>Check list PER IL CURRICULUM</vt:lpstr>
      <vt:lpstr>COLLOQUIO DI LAVORO</vt:lpstr>
      <vt:lpstr>PREPARARSI PER UN COLLOQUIO</vt:lpstr>
      <vt:lpstr>COME VESTIRSI</vt:lpstr>
      <vt:lpstr>DOMANDE PER PREPARARSI AD UN COLLOQUIO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David Powell</dc:creator>
  <cp:lastModifiedBy>Kylene</cp:lastModifiedBy>
  <cp:revision>27</cp:revision>
  <dcterms:created xsi:type="dcterms:W3CDTF">2017-12-19T15:29:47Z</dcterms:created>
  <dcterms:modified xsi:type="dcterms:W3CDTF">2018-08-18T14:23:40Z</dcterms:modified>
</cp:coreProperties>
</file>